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2" r:id="rId8"/>
    <p:sldId id="261" r:id="rId9"/>
    <p:sldId id="264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9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192"/>
    <a:srgbClr val="2225A6"/>
    <a:srgbClr val="1B1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42815-B68D-444D-8E34-F3E837DEB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75928-3495-41E2-A694-10D5DF566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142E-2E3E-457B-9978-C8F9BC8BC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8CC6-3A6C-46B9-8CB4-441E080E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4BCCF-3C94-4038-AF9E-D48D20C4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8582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5AE9-6005-4FA0-BA64-0FDC2477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10553-DDA1-4BB1-8F7F-0C82A667F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AE068-0AD0-4964-A74C-24B8C1BF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AF7CE-F113-48E3-B262-E7D7B616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3467A-E957-4108-9C6B-A42F32B7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431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FCCAB-B51A-42D3-A3C8-E03A437DF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BFBCD-2218-4780-B590-47D4FADD3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6C1E0-F1BC-470B-9ECE-63F3B451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AE98-3FD0-46ED-BE21-4362C9CA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6E343-8E26-478A-A8AE-000DB21C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1080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1CE3-7F31-431C-AB1D-CA734488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80645-66E3-45A8-BDCF-B00E51299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DD63-43AD-4342-BF75-8548E1AE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61092-057C-42FA-A700-87B56AB5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840B6-8201-4934-96AA-780BEC6B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3402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CF72-A037-4395-84A6-FA875DF5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4249-0293-4645-B851-2C7705D28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7B298-B8CD-4772-B55D-065AF50B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5128-390E-4BD1-8F93-835AA745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1EB3-841C-4DB2-862C-21F8DFFD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619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4C0E-3923-4AF5-B71A-52D8B6BF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95EBA-889C-41FE-816B-A03EED963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37E82-3958-4FF3-B1BD-152DF1A6A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0F899-4F57-4A3C-80F8-BF16B2E5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8D4E8-E2B2-4998-9554-0B574209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CA4B3-96B8-4414-AF1C-6A777696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7235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5F9E-AE0C-4B0D-A161-87400B86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5398-0915-4957-BF44-67DC84FE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1663E-E74A-462C-8D3D-A882AFA33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1BDBD-6934-4489-81FE-50EE10D18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0CF71-0D80-4DB9-A74B-F09F50D3D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F685F-5E6C-4CF9-AAB4-E3D47AF5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48620-1D26-4D72-AE08-B27B4945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B1A49-131D-4416-B512-35BDD9A2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148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326F-DFAD-463D-B0ED-128597E2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8E4DA-2F9E-41FB-899B-4F937CA0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ECCA6-7F1A-4EFB-A864-1B9BD7E5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B5CDF-AC6E-4A43-B52D-CEAE8B83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311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ECA50-B44C-4FA0-8647-C4F5B91C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CDE-EA5E-4995-845C-7071CD1E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1050A-FEFB-40F4-BE9A-06DF7A66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5386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4EF-F8E1-44E9-8A50-CC015277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72868-17EC-400F-915C-D5F028E9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B1597-1C65-4835-80C7-7D5E19990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3FD68-061F-4990-ACF7-43D466E9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12431-59EA-4B20-B280-958AA6DC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1EC2A-2CB4-494A-A963-6C5C5BED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0597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0206-8573-4C0B-ADAF-9D58A418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0A251-2F17-4F55-9462-D08F6A989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CF8E7-A4BB-4D59-8819-06E4AD596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20049-6E96-4D32-8B83-9CD9B86F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680CD-CB04-4C36-86D5-DE35ED7D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74240-8DE4-40F7-AEE0-214BCBD9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6108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FB7FB-A736-45EF-82CF-51458D2B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67B09-BB22-4B4D-A098-F57A90CB5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B1A41-3DD5-4633-BCD4-09D21B9BB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6581-88E9-4B3A-A638-A0BD47937C8A}" type="datetimeFigureOut">
              <a:rPr lang="en-PH" smtClean="0"/>
              <a:t>03/09/2025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22217-1E0A-4EFD-A329-E0EC6386B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71FA-49B5-42DE-85F9-B13479620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1265A-A13E-40C5-BB7F-94C6660ADF9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2828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EA84-5288-4740-93BA-1708ADD5E5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47AC-6CDA-4CC1-87DD-BA4CA43BFC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9ECEF-8A5A-4629-9D0B-C4CE38872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0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483704" y="590880"/>
            <a:ext cx="1048909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1E2192"/>
                </a:solidFill>
              </a:rPr>
              <a:t>                </a:t>
            </a:r>
          </a:p>
          <a:p>
            <a:pPr lvl="0"/>
            <a:r>
              <a:rPr lang="en-US" sz="4000" b="1" dirty="0">
                <a:solidFill>
                  <a:srgbClr val="1E2192"/>
                </a:solidFill>
              </a:rPr>
              <a:t>          </a:t>
            </a:r>
            <a:r>
              <a:rPr lang="en-US" sz="5000" b="1" dirty="0">
                <a:solidFill>
                  <a:srgbClr val="1E2192"/>
                </a:solidFill>
              </a:rPr>
              <a:t>WIN/WIN</a:t>
            </a:r>
          </a:p>
          <a:p>
            <a:pPr lvl="0"/>
            <a:endParaRPr lang="en-PH" sz="1000" b="1" dirty="0">
              <a:solidFill>
                <a:srgbClr val="1E219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 err="1"/>
              <a:t>parehong</a:t>
            </a:r>
            <a:r>
              <a:rPr lang="en-US" sz="2800" i="1" dirty="0"/>
              <a:t> </a:t>
            </a:r>
            <a:r>
              <a:rPr lang="en-US" sz="2800" i="1" dirty="0" err="1"/>
              <a:t>panalo</a:t>
            </a:r>
            <a:r>
              <a:rPr lang="en-US" sz="2800" dirty="0"/>
              <a:t>, </a:t>
            </a:r>
            <a:r>
              <a:rPr lang="en-US" sz="2800" i="1" dirty="0" err="1"/>
              <a:t>parehong</a:t>
            </a:r>
            <a:r>
              <a:rPr lang="en-US" sz="2800" i="1" dirty="0"/>
              <a:t> </a:t>
            </a:r>
            <a:r>
              <a:rPr lang="en-US" sz="2800" i="1" dirty="0" err="1"/>
              <a:t>daog</a:t>
            </a:r>
            <a:endParaRPr lang="en-PH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agreements or solutions that are </a:t>
            </a:r>
          </a:p>
          <a:p>
            <a:pPr lvl="0"/>
            <a:r>
              <a:rPr lang="en-US" sz="2800" b="1" dirty="0"/>
              <a:t>    mutually beneficial and satisfying.</a:t>
            </a:r>
            <a:endParaRPr lang="en-PH" sz="28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all parties feel good </a:t>
            </a:r>
            <a:r>
              <a:rPr lang="en-US" sz="2800" dirty="0"/>
              <a:t>about the decision and feel committed to the action plan.</a:t>
            </a:r>
            <a:endParaRPr lang="en-PH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sees life as a </a:t>
            </a:r>
            <a:r>
              <a:rPr lang="en-US" sz="2800" b="1" dirty="0"/>
              <a:t>cooperative, </a:t>
            </a:r>
            <a:r>
              <a:rPr lang="en-US" sz="2800" dirty="0"/>
              <a:t>not a competitive arena.</a:t>
            </a:r>
            <a:endParaRPr lang="en-PH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there is plenty for everybody, </a:t>
            </a:r>
            <a:r>
              <a:rPr lang="en-US" sz="2800" b="1" dirty="0"/>
              <a:t>one person’s success is not achieved at the expense of the success of others.</a:t>
            </a:r>
            <a:endParaRPr lang="en-PH" sz="28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belief in the </a:t>
            </a:r>
            <a:r>
              <a:rPr lang="en-US" sz="2800" b="1" dirty="0"/>
              <a:t>third alternative. </a:t>
            </a:r>
            <a:r>
              <a:rPr lang="en-US" sz="2800" dirty="0"/>
              <a:t>“It’s not your way or my way;                                it’s a better way, a higher way.</a:t>
            </a:r>
            <a:endParaRPr lang="en-PH" sz="2800" dirty="0"/>
          </a:p>
        </p:txBody>
      </p:sp>
      <p:pic>
        <p:nvPicPr>
          <p:cNvPr id="4098" name="Picture 2" descr="Win Win là gì và cấu trúc cụm từ Win Win trong câu Tiếng Anh">
            <a:extLst>
              <a:ext uri="{FF2B5EF4-FFF2-40B4-BE49-F238E27FC236}">
                <a16:creationId xmlns:a16="http://schemas.microsoft.com/office/drawing/2014/main" id="{6EE080C2-5707-45E3-8A2F-76559168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71" y="224896"/>
            <a:ext cx="5939229" cy="320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0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602972" y="995176"/>
            <a:ext cx="11151704" cy="5979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500" b="1" dirty="0">
                <a:solidFill>
                  <a:srgbClr val="2225A6"/>
                </a:solidFill>
              </a:rPr>
              <a:t>               </a:t>
            </a:r>
            <a:r>
              <a:rPr lang="en-US" sz="4500" b="1" u="sng" dirty="0">
                <a:solidFill>
                  <a:srgbClr val="2225A6"/>
                </a:solidFill>
              </a:rPr>
              <a:t>WIN/LOSE</a:t>
            </a:r>
            <a:endParaRPr lang="en-PH" sz="4500" u="sng" dirty="0">
              <a:solidFill>
                <a:srgbClr val="2225A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The paradigm of the race to Bermuda.                                                                                      </a:t>
            </a:r>
            <a:r>
              <a:rPr lang="en-US" sz="2600" b="1" i="1" dirty="0"/>
              <a:t>“If I win, you lose.”</a:t>
            </a:r>
            <a:r>
              <a:rPr lang="en-US" sz="2600" i="1" dirty="0"/>
              <a:t>                                            </a:t>
            </a:r>
          </a:p>
          <a:p>
            <a:pPr lvl="0"/>
            <a:r>
              <a:rPr lang="en-US" sz="2600" i="1" dirty="0"/>
              <a:t>      “I get my way; you don’t get yours.”</a:t>
            </a:r>
            <a:endParaRPr lang="en-PH" sz="2600" i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Win/Lose people are </a:t>
            </a:r>
            <a:r>
              <a:rPr lang="en-US" sz="2600" b="1" dirty="0"/>
              <a:t>prone to use position, </a:t>
            </a:r>
          </a:p>
          <a:p>
            <a:pPr lvl="0"/>
            <a:r>
              <a:rPr lang="en-US" sz="2600" b="1" dirty="0"/>
              <a:t>      power, credentials, possessions or personality to get their way.</a:t>
            </a:r>
            <a:endParaRPr lang="en-PH" sz="2600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In family, when one child is compared with another. </a:t>
            </a:r>
            <a:endParaRPr lang="en-PH" sz="2600" dirty="0"/>
          </a:p>
          <a:p>
            <a:pPr lvl="0"/>
            <a:r>
              <a:rPr lang="en-US" sz="2600" dirty="0"/>
              <a:t>	</a:t>
            </a:r>
            <a:r>
              <a:rPr lang="en-US" sz="2600" i="1" dirty="0"/>
              <a:t>“If I am better than my brother, my parents will love me more.”</a:t>
            </a:r>
            <a:endParaRPr lang="en-PH" sz="2600" i="1" dirty="0"/>
          </a:p>
          <a:p>
            <a:r>
              <a:rPr lang="en-US" sz="2600" i="1" dirty="0"/>
              <a:t>	“My parents don’t love me as much as they love my sister.                               	I must not be as valuable.”</a:t>
            </a:r>
            <a:endParaRPr lang="en-PH" sz="2600" i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Peer pressure</a:t>
            </a:r>
            <a:endParaRPr lang="en-PH" sz="2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In the academic world- parents try to </a:t>
            </a:r>
            <a:r>
              <a:rPr lang="en-US" sz="2600" b="1" dirty="0"/>
              <a:t>compare the performance </a:t>
            </a:r>
            <a:r>
              <a:rPr lang="en-US" sz="2600" dirty="0"/>
              <a:t>of their child.</a:t>
            </a:r>
            <a:endParaRPr lang="en-PH" sz="2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In Athletics - life is a big game, </a:t>
            </a:r>
            <a:r>
              <a:rPr lang="en-US" sz="2600" b="1" dirty="0"/>
              <a:t>“Winning” means “beating”</a:t>
            </a:r>
            <a:endParaRPr lang="en-PH" sz="2600" b="1" dirty="0"/>
          </a:p>
          <a:p>
            <a:pPr>
              <a:lnSpc>
                <a:spcPct val="107000"/>
              </a:lnSpc>
            </a:pPr>
            <a:endParaRPr lang="en-PH" sz="2500" dirty="0"/>
          </a:p>
        </p:txBody>
      </p:sp>
      <p:pic>
        <p:nvPicPr>
          <p:cNvPr id="5122" name="Picture 2" descr="What Do We Lose When | the Only Focus Is on Winning? | MeetingsNet">
            <a:extLst>
              <a:ext uri="{FF2B5EF4-FFF2-40B4-BE49-F238E27FC236}">
                <a16:creationId xmlns:a16="http://schemas.microsoft.com/office/drawing/2014/main" id="{9952DD04-59D8-4D90-A162-B0A1E485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97" y="198781"/>
            <a:ext cx="4598504" cy="293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6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543339" y="703632"/>
            <a:ext cx="11198088" cy="648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200" b="1" dirty="0">
                <a:solidFill>
                  <a:srgbClr val="2225A6"/>
                </a:solidFill>
              </a:rPr>
              <a:t>                    </a:t>
            </a:r>
            <a:r>
              <a:rPr lang="en-US" sz="4200" b="1" u="sng" dirty="0">
                <a:solidFill>
                  <a:srgbClr val="2225A6"/>
                </a:solidFill>
              </a:rPr>
              <a:t>LOSE/WIN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endParaRPr lang="en-PH" sz="1200" dirty="0">
              <a:solidFill>
                <a:srgbClr val="2225A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700" dirty="0"/>
              <a:t>This mentality is worse than WIN/LOSE </a:t>
            </a:r>
          </a:p>
          <a:p>
            <a:pPr lvl="0"/>
            <a:r>
              <a:rPr lang="en-US" sz="2700" dirty="0"/>
              <a:t>because it has </a:t>
            </a:r>
            <a:r>
              <a:rPr lang="en-US" sz="2700" b="1" dirty="0"/>
              <a:t>no standards --  no demands, </a:t>
            </a:r>
          </a:p>
          <a:p>
            <a:pPr lvl="0"/>
            <a:r>
              <a:rPr lang="en-US" sz="2700" b="1" dirty="0"/>
              <a:t>no expectations, no vision.</a:t>
            </a:r>
            <a:r>
              <a:rPr lang="en-PH" sz="2700" b="1" dirty="0"/>
              <a:t> </a:t>
            </a:r>
            <a:r>
              <a:rPr lang="en-US" sz="2700" i="1" dirty="0"/>
              <a:t>“I lose, you win.”</a:t>
            </a:r>
            <a:endParaRPr lang="en-PH" sz="2700" i="1" dirty="0"/>
          </a:p>
          <a:p>
            <a:r>
              <a:rPr lang="en-US" sz="2700" i="1" dirty="0"/>
              <a:t>“Go ahead, Have your way with me.”</a:t>
            </a:r>
            <a:endParaRPr lang="en-PH" sz="2700" i="1" dirty="0"/>
          </a:p>
          <a:p>
            <a:r>
              <a:rPr lang="en-US" sz="2700" i="1" dirty="0"/>
              <a:t>“Step on me again, everyone does.”</a:t>
            </a:r>
            <a:endParaRPr lang="en-PH" sz="2700" i="1" dirty="0"/>
          </a:p>
          <a:p>
            <a:r>
              <a:rPr lang="en-US" sz="2700" i="1" dirty="0"/>
              <a:t>“I’m a loser. I’ve always been a loser.”</a:t>
            </a:r>
            <a:endParaRPr lang="en-PH" sz="2700" i="1" dirty="0"/>
          </a:p>
          <a:p>
            <a:r>
              <a:rPr lang="en-US" sz="1200" dirty="0"/>
              <a:t> </a:t>
            </a:r>
            <a:endParaRPr lang="en-PH" sz="1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700" dirty="0"/>
              <a:t>People who think LOSE/WIN are usually </a:t>
            </a:r>
            <a:r>
              <a:rPr lang="en-US" sz="2700" b="1" dirty="0"/>
              <a:t>quick to please. </a:t>
            </a:r>
            <a:r>
              <a:rPr lang="en-US" sz="2700" dirty="0"/>
              <a:t>They </a:t>
            </a:r>
            <a:r>
              <a:rPr lang="en-US" sz="2700" b="1" dirty="0"/>
              <a:t>have little courage to express their own feelings and convictions</a:t>
            </a:r>
            <a:r>
              <a:rPr lang="en-US" sz="2700" dirty="0"/>
              <a:t> and are easily intimidated by the ego strength of others.</a:t>
            </a:r>
            <a:endParaRPr lang="en-PH" sz="27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700" dirty="0"/>
              <a:t>WIN/LOSE people love LOSE/WIN people because they can feed on them.</a:t>
            </a:r>
            <a:endParaRPr lang="en-PH" sz="27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700" b="1" dirty="0"/>
              <a:t>LOSE/WIN people bury a lot of feelings</a:t>
            </a:r>
            <a:r>
              <a:rPr lang="en-US" sz="2700" dirty="0"/>
              <a:t>; unexpressed feelings never die, but come forth later in uglier ways.</a:t>
            </a:r>
            <a:endParaRPr lang="en-PH" sz="2700" dirty="0"/>
          </a:p>
          <a:p>
            <a:pPr>
              <a:lnSpc>
                <a:spcPct val="107000"/>
              </a:lnSpc>
            </a:pPr>
            <a:endParaRPr lang="en-PH" sz="2500" dirty="0"/>
          </a:p>
        </p:txBody>
      </p:sp>
      <p:pic>
        <p:nvPicPr>
          <p:cNvPr id="6148" name="Picture 4" descr="The 8 words that separate a winner from a loser">
            <a:extLst>
              <a:ext uri="{FF2B5EF4-FFF2-40B4-BE49-F238E27FC236}">
                <a16:creationId xmlns:a16="http://schemas.microsoft.com/office/drawing/2014/main" id="{0B1609EC-EE38-4FA4-8AC9-E2AA5354B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3683" r="4161"/>
          <a:stretch/>
        </p:blipFill>
        <p:spPr bwMode="auto">
          <a:xfrm>
            <a:off x="7142922" y="238539"/>
            <a:ext cx="5116509" cy="352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3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424070" y="736516"/>
            <a:ext cx="11622156" cy="619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/>
              <a:t> </a:t>
            </a:r>
            <a:endParaRPr lang="en-PH" sz="4500" dirty="0"/>
          </a:p>
          <a:p>
            <a:r>
              <a:rPr lang="en-PH" sz="4500" b="1" dirty="0">
                <a:solidFill>
                  <a:srgbClr val="2225A6"/>
                </a:solidFill>
              </a:rPr>
              <a:t>		</a:t>
            </a:r>
            <a:r>
              <a:rPr lang="en-US" sz="5000" b="1" u="sng" dirty="0">
                <a:solidFill>
                  <a:srgbClr val="2225A6"/>
                </a:solidFill>
              </a:rPr>
              <a:t>LOSE/LOSE</a:t>
            </a:r>
          </a:p>
          <a:p>
            <a:pPr lvl="0" algn="ctr"/>
            <a:endParaRPr lang="en-PH" sz="1200" dirty="0">
              <a:solidFill>
                <a:srgbClr val="2225A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3300" dirty="0"/>
              <a:t>Some people become </a:t>
            </a:r>
            <a:r>
              <a:rPr lang="en-PH" sz="3300" b="1" dirty="0"/>
              <a:t>so centered </a:t>
            </a:r>
          </a:p>
          <a:p>
            <a:r>
              <a:rPr lang="en-PH" sz="3300" b="1" dirty="0"/>
              <a:t>on an enemy </a:t>
            </a:r>
            <a:r>
              <a:rPr lang="en-PH" sz="3300" dirty="0"/>
              <a:t>they become blind to </a:t>
            </a:r>
          </a:p>
          <a:p>
            <a:r>
              <a:rPr lang="en-PH" sz="3300" dirty="0"/>
              <a:t>everything except their desire for </a:t>
            </a:r>
          </a:p>
          <a:p>
            <a:r>
              <a:rPr lang="en-PH" sz="3300" dirty="0"/>
              <a:t>that person to lose, even if it means losing themselves.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dirty="0"/>
              <a:t>the philosophy of war</a:t>
            </a:r>
            <a:endParaRPr lang="en-PH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dirty="0"/>
              <a:t>philosophy of </a:t>
            </a:r>
            <a:r>
              <a:rPr lang="en-US" sz="3300" b="1" dirty="0"/>
              <a:t>the highly dependent person without inner direction who is miserable and thinks everyone else should </a:t>
            </a:r>
          </a:p>
          <a:p>
            <a:r>
              <a:rPr lang="en-US" sz="3300" b="1" dirty="0"/>
              <a:t>lose too. </a:t>
            </a:r>
            <a:r>
              <a:rPr lang="en-US" sz="3300" i="1" dirty="0"/>
              <a:t>“If nobody ever wins, perhaps being a loser isn’t so bad.”</a:t>
            </a:r>
            <a:endParaRPr lang="en-PH" sz="3300" i="1" dirty="0"/>
          </a:p>
          <a:p>
            <a:pPr>
              <a:lnSpc>
                <a:spcPct val="107000"/>
              </a:lnSpc>
            </a:pPr>
            <a:endParaRPr lang="en-PH" sz="3500" dirty="0"/>
          </a:p>
        </p:txBody>
      </p:sp>
      <p:pic>
        <p:nvPicPr>
          <p:cNvPr id="7172" name="Picture 4" descr="Chris Tucker's First Jackie Chan Encounter Didn't Go As Planned">
            <a:extLst>
              <a:ext uri="{FF2B5EF4-FFF2-40B4-BE49-F238E27FC236}">
                <a16:creationId xmlns:a16="http://schemas.microsoft.com/office/drawing/2014/main" id="{397C6F24-FE8E-4F1B-A555-3F9BBD67F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9" r="2731"/>
          <a:stretch/>
        </p:blipFill>
        <p:spPr bwMode="auto">
          <a:xfrm>
            <a:off x="7142921" y="344922"/>
            <a:ext cx="4967233" cy="2928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25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423098" y="916672"/>
            <a:ext cx="942326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solidFill>
                  <a:srgbClr val="2225A6"/>
                </a:solidFill>
              </a:rPr>
              <a:t>			</a:t>
            </a:r>
            <a:r>
              <a:rPr lang="en-US" sz="6000" b="1" u="sng" dirty="0">
                <a:solidFill>
                  <a:srgbClr val="2225A6"/>
                </a:solidFill>
              </a:rPr>
              <a:t>WIN</a:t>
            </a:r>
          </a:p>
          <a:p>
            <a:pPr lvl="0" algn="ctr"/>
            <a:endParaRPr lang="en-PH" sz="2000" b="1" dirty="0">
              <a:solidFill>
                <a:srgbClr val="2225A6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800" dirty="0"/>
              <a:t>People with the Win mentality </a:t>
            </a:r>
          </a:p>
          <a:p>
            <a:r>
              <a:rPr lang="en-PH" sz="3800" dirty="0"/>
              <a:t>don’t necessarily want someone </a:t>
            </a:r>
          </a:p>
          <a:p>
            <a:r>
              <a:rPr lang="en-PH" sz="3800" dirty="0"/>
              <a:t>else to lose.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800" dirty="0"/>
              <a:t>He does not care whether the </a:t>
            </a:r>
          </a:p>
          <a:p>
            <a:r>
              <a:rPr lang="en-PH" sz="3800" dirty="0"/>
              <a:t>other person will win or lose.</a:t>
            </a:r>
            <a:r>
              <a:rPr lang="en-PH" sz="3800" b="1" dirty="0"/>
              <a:t> </a:t>
            </a:r>
          </a:p>
          <a:p>
            <a:r>
              <a:rPr lang="en-PH" sz="3800" b="1" dirty="0"/>
              <a:t>What matters is that they win </a:t>
            </a:r>
          </a:p>
          <a:p>
            <a:r>
              <a:rPr lang="en-PH" sz="3800" b="1" dirty="0"/>
              <a:t>and they get what they want.</a:t>
            </a:r>
          </a:p>
          <a:p>
            <a:pPr>
              <a:lnSpc>
                <a:spcPct val="107000"/>
              </a:lnSpc>
            </a:pPr>
            <a:endParaRPr lang="en-PH" sz="4000" dirty="0"/>
          </a:p>
        </p:txBody>
      </p:sp>
      <p:pic>
        <p:nvPicPr>
          <p:cNvPr id="8194" name="Picture 2" descr="Does winning matter? - Rowdy McLean">
            <a:extLst>
              <a:ext uri="{FF2B5EF4-FFF2-40B4-BE49-F238E27FC236}">
                <a16:creationId xmlns:a16="http://schemas.microsoft.com/office/drawing/2014/main" id="{5F93A3E3-B5B4-401A-B2AF-65D2EA73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3" r="14334"/>
          <a:stretch/>
        </p:blipFill>
        <p:spPr bwMode="auto">
          <a:xfrm>
            <a:off x="7262191" y="561026"/>
            <a:ext cx="4929809" cy="487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0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463828" y="797403"/>
            <a:ext cx="11463130" cy="656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PH" sz="2800" b="1" dirty="0">
              <a:solidFill>
                <a:srgbClr val="2225A6"/>
              </a:solidFill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WHICH OPTION IS THE MOST EFFECTIVE?</a:t>
            </a:r>
          </a:p>
          <a:p>
            <a:pPr algn="ctr"/>
            <a:endParaRPr lang="en-PH" sz="1200" dirty="0">
              <a:solidFill>
                <a:srgbClr val="C00000"/>
              </a:solidFill>
            </a:endParaRPr>
          </a:p>
          <a:p>
            <a:r>
              <a:rPr lang="en-US" sz="2800" dirty="0"/>
              <a:t>             </a:t>
            </a:r>
            <a:r>
              <a:rPr lang="en-PH" sz="2800" dirty="0"/>
              <a:t>The answer is, </a:t>
            </a:r>
            <a:r>
              <a:rPr lang="en-PH" sz="2800" b="1" dirty="0"/>
              <a:t>“It depends.”</a:t>
            </a:r>
            <a:r>
              <a:rPr lang="en-PH" sz="2800" dirty="0"/>
              <a:t> If you win a basketball game, that means the other team loses. (Win/lose)               </a:t>
            </a:r>
          </a:p>
          <a:p>
            <a:r>
              <a:rPr lang="en-PH" sz="2800" b="1" dirty="0"/>
              <a:t>	However, you would not want to set up a Win/Lose situation like the “Race to Bermuda” contest within a company or in a situation where you need cooperation among people.</a:t>
            </a:r>
          </a:p>
          <a:p>
            <a:endParaRPr lang="en-PH" sz="2800" dirty="0"/>
          </a:p>
          <a:p>
            <a:r>
              <a:rPr lang="en-PH" sz="2800" dirty="0"/>
              <a:t>	</a:t>
            </a:r>
            <a:r>
              <a:rPr lang="en-PH" sz="2800" b="1" dirty="0"/>
              <a:t>If you value a relationship</a:t>
            </a:r>
            <a:r>
              <a:rPr lang="en-PH" sz="2800" dirty="0"/>
              <a:t> and the issue isn’t really that important, you may want to go for </a:t>
            </a:r>
            <a:r>
              <a:rPr lang="en-PH" sz="2800" b="1" dirty="0"/>
              <a:t>Lose/Win</a:t>
            </a:r>
            <a:r>
              <a:rPr lang="en-PH" sz="2800" dirty="0"/>
              <a:t> in some circumstances. </a:t>
            </a:r>
            <a:r>
              <a:rPr lang="en-PH" sz="2800" b="1" i="1" dirty="0"/>
              <a:t>“What I want isn’t as important to me as my relationship with you. Let’s do it your way this time.”  </a:t>
            </a:r>
            <a:r>
              <a:rPr lang="en-PH" sz="3200" b="1" dirty="0">
                <a:solidFill>
                  <a:srgbClr val="2225A6"/>
                </a:solidFill>
              </a:rPr>
              <a:t>The best choice, then, depends on reality and situation.</a:t>
            </a:r>
            <a:endParaRPr lang="en-PH" sz="3200" dirty="0">
              <a:solidFill>
                <a:srgbClr val="2225A6"/>
              </a:solidFill>
            </a:endParaRPr>
          </a:p>
          <a:p>
            <a:r>
              <a:rPr lang="en-PH" sz="2800" dirty="0"/>
              <a:t> </a:t>
            </a:r>
          </a:p>
          <a:p>
            <a:pPr>
              <a:lnSpc>
                <a:spcPct val="107000"/>
              </a:lnSpc>
            </a:pPr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1156265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579782" y="934032"/>
            <a:ext cx="11466444" cy="653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800" b="1" dirty="0"/>
              <a:t>		Most situations, in fact, are part of an interdependent reality, and then Win/Win is really the</a:t>
            </a:r>
            <a:r>
              <a:rPr lang="en-PH" sz="2800" dirty="0"/>
              <a:t> </a:t>
            </a:r>
            <a:r>
              <a:rPr lang="en-PH" sz="2800" b="1" dirty="0"/>
              <a:t>only workable alternative of the five.</a:t>
            </a:r>
            <a:r>
              <a:rPr lang="en-US" sz="2800" b="1" dirty="0"/>
              <a:t>         </a:t>
            </a:r>
            <a:endParaRPr lang="en-PH" sz="2800" dirty="0"/>
          </a:p>
          <a:p>
            <a:r>
              <a:rPr lang="en-PH" sz="1200" dirty="0"/>
              <a:t>	</a:t>
            </a:r>
            <a:endParaRPr lang="en-PH" sz="1200" b="1" dirty="0">
              <a:solidFill>
                <a:srgbClr val="C00000"/>
              </a:solidFill>
            </a:endParaRPr>
          </a:p>
          <a:p>
            <a:r>
              <a:rPr lang="en-PH" sz="2800" b="1" dirty="0">
                <a:solidFill>
                  <a:srgbClr val="C00000"/>
                </a:solidFill>
              </a:rPr>
              <a:t>	Win/Lose is not workable in many businesses. </a:t>
            </a:r>
            <a:r>
              <a:rPr lang="en-PH" sz="2800" dirty="0"/>
              <a:t>If I am a supplier to your company, and I win on my terms in our negotiation, I may get what I want now. But will you come to me again? </a:t>
            </a:r>
            <a:r>
              <a:rPr lang="en-PH" sz="2800" b="1" dirty="0"/>
              <a:t>My short-term Win will really be a long-term Lose if I don’t get your repeat business. </a:t>
            </a:r>
            <a:r>
              <a:rPr lang="en-PH" sz="2800" dirty="0"/>
              <a:t>So it’s is really Lose/Lose in the long run. </a:t>
            </a:r>
          </a:p>
          <a:p>
            <a:r>
              <a:rPr lang="en-PH" sz="500" dirty="0"/>
              <a:t> </a:t>
            </a:r>
          </a:p>
          <a:p>
            <a:r>
              <a:rPr lang="en-PH" sz="2800" dirty="0"/>
              <a:t>	Coming up with a </a:t>
            </a:r>
            <a:r>
              <a:rPr lang="en-PH" sz="2800" b="1" dirty="0"/>
              <a:t>Lose/Win</a:t>
            </a:r>
            <a:r>
              <a:rPr lang="en-PH" sz="2800" dirty="0"/>
              <a:t>, if I am a customer and I bought an item from you, and later on realized that other shops offer the item in a much cheaper price but same quality, I would regret buying from you and will not buy from you again. </a:t>
            </a:r>
            <a:r>
              <a:rPr lang="en-PH" sz="2800" b="1" dirty="0"/>
              <a:t>In the long run, we both lose. </a:t>
            </a:r>
          </a:p>
          <a:p>
            <a:endParaRPr lang="en-PH" sz="1200" dirty="0"/>
          </a:p>
          <a:p>
            <a:r>
              <a:rPr lang="en-PH" sz="2800" b="1" dirty="0">
                <a:solidFill>
                  <a:srgbClr val="2225A6"/>
                </a:solidFill>
              </a:rPr>
              <a:t>That’s why Win/Win is the only real alternative in interdependent realities.</a:t>
            </a:r>
            <a:endParaRPr lang="en-PH" sz="2800" dirty="0">
              <a:solidFill>
                <a:srgbClr val="2225A6"/>
              </a:solidFill>
            </a:endParaRPr>
          </a:p>
          <a:p>
            <a:r>
              <a:rPr lang="en-PH" sz="2800" dirty="0"/>
              <a:t> </a:t>
            </a:r>
          </a:p>
          <a:p>
            <a:pPr>
              <a:lnSpc>
                <a:spcPct val="107000"/>
              </a:lnSpc>
            </a:pPr>
            <a:endParaRPr lang="en-PH" sz="2500" dirty="0"/>
          </a:p>
        </p:txBody>
      </p:sp>
    </p:spTree>
    <p:extLst>
      <p:ext uri="{BB962C8B-B14F-4D97-AF65-F5344CB8AC3E}">
        <p14:creationId xmlns:p14="http://schemas.microsoft.com/office/powerpoint/2010/main" val="154690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439599" y="757811"/>
            <a:ext cx="11752401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u="sng" dirty="0">
                <a:solidFill>
                  <a:srgbClr val="2225A6"/>
                </a:solidFill>
              </a:rPr>
              <a:t>WIN/WIN</a:t>
            </a:r>
            <a:r>
              <a:rPr lang="en-US" sz="4200" b="1" dirty="0">
                <a:solidFill>
                  <a:srgbClr val="2225A6"/>
                </a:solidFill>
              </a:rPr>
              <a:t>  </a:t>
            </a:r>
            <a:r>
              <a:rPr lang="en-US" sz="3300" b="1" dirty="0">
                <a:solidFill>
                  <a:srgbClr val="2225A6"/>
                </a:solidFill>
              </a:rPr>
              <a:t>OR </a:t>
            </a:r>
            <a:r>
              <a:rPr lang="en-US" sz="3800" b="1" dirty="0">
                <a:solidFill>
                  <a:srgbClr val="2225A6"/>
                </a:solidFill>
              </a:rPr>
              <a:t> </a:t>
            </a:r>
            <a:r>
              <a:rPr lang="en-US" sz="4200" b="1" u="sng" dirty="0">
                <a:solidFill>
                  <a:srgbClr val="2225A6"/>
                </a:solidFill>
              </a:rPr>
              <a:t>NO DEAL</a:t>
            </a:r>
          </a:p>
          <a:p>
            <a:pPr algn="ctr"/>
            <a:endParaRPr lang="en-PH" sz="1200" dirty="0">
              <a:solidFill>
                <a:srgbClr val="2225A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No Deal- means that if we can’t find a solution that would benefit us both,                   </a:t>
            </a:r>
            <a:r>
              <a:rPr lang="en-US" sz="2600" b="1" dirty="0">
                <a:solidFill>
                  <a:srgbClr val="C00000"/>
                </a:solidFill>
              </a:rPr>
              <a:t>we agree to disagree agreeably – No Deal.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/>
              <a:t>No expectations have been created.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PH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2700" dirty="0"/>
              <a:t>With No Deal as an option, you can honestly say,                                                                     </a:t>
            </a:r>
            <a:r>
              <a:rPr lang="en-PH" sz="2700" b="1" i="1" dirty="0"/>
              <a:t>“I only want to go for Win/Win. </a:t>
            </a:r>
            <a:r>
              <a:rPr lang="en-PH" sz="2600" i="1" dirty="0"/>
              <a:t>I want to win, and I want you to win. I wouldn’t want to get my way and have you not feel good about it, because in the end there will be negativities... So let’s work for a Win/Win. And if we can’t find it, then let’s agree that we won’t make a deal at all. It would be better not to deal than to live with a decision that will hurt both of us. Then maybe another time we can try again.” </a:t>
            </a:r>
          </a:p>
          <a:p>
            <a:endParaRPr lang="en-PH" sz="11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/>
              <a:t>Provides a tremendous emotional freedom in the family relationship and in other relationships. </a:t>
            </a:r>
            <a:endParaRPr lang="en-PH" sz="2700" b="1" dirty="0"/>
          </a:p>
        </p:txBody>
      </p:sp>
    </p:spTree>
    <p:extLst>
      <p:ext uri="{BB962C8B-B14F-4D97-AF65-F5344CB8AC3E}">
        <p14:creationId xmlns:p14="http://schemas.microsoft.com/office/powerpoint/2010/main" val="54365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1960720" y="1368882"/>
            <a:ext cx="983083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E2192"/>
                </a:solidFill>
              </a:rPr>
              <a:t>WIN/WIN people have these </a:t>
            </a:r>
          </a:p>
          <a:p>
            <a:r>
              <a:rPr lang="en-US" sz="4000" b="1" dirty="0">
                <a:solidFill>
                  <a:srgbClr val="1E2192"/>
                </a:solidFill>
              </a:rPr>
              <a:t>3 qualities – </a:t>
            </a:r>
          </a:p>
          <a:p>
            <a:endParaRPr lang="en-US" sz="4000" b="1" dirty="0"/>
          </a:p>
          <a:p>
            <a:r>
              <a:rPr lang="en-US" sz="4200" b="1" dirty="0"/>
              <a:t>1. MATURITY</a:t>
            </a:r>
          </a:p>
          <a:p>
            <a:r>
              <a:rPr lang="en-US" sz="4200" b="1" dirty="0"/>
              <a:t>2. ABUNDANCE MENTALITY</a:t>
            </a:r>
          </a:p>
          <a:p>
            <a:r>
              <a:rPr lang="en-US" sz="4200" b="1" dirty="0"/>
              <a:t>3. SYSTEM</a:t>
            </a:r>
            <a:endParaRPr lang="en-PH" sz="4200" dirty="0"/>
          </a:p>
          <a:p>
            <a:pPr algn="ctr"/>
            <a:endParaRPr lang="en-PH" sz="3500" b="1" dirty="0"/>
          </a:p>
        </p:txBody>
      </p:sp>
    </p:spTree>
    <p:extLst>
      <p:ext uri="{BB962C8B-B14F-4D97-AF65-F5344CB8AC3E}">
        <p14:creationId xmlns:p14="http://schemas.microsoft.com/office/powerpoint/2010/main" val="3262057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5594B7-BFF3-44AB-929E-6D421C9131D4}"/>
              </a:ext>
            </a:extLst>
          </p:cNvPr>
          <p:cNvSpPr txBox="1"/>
          <p:nvPr/>
        </p:nvSpPr>
        <p:spPr>
          <a:xfrm>
            <a:off x="821634" y="1425744"/>
            <a:ext cx="1123784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1E2192"/>
                </a:solidFill>
              </a:rPr>
              <a:t> 1.  MATURITY</a:t>
            </a:r>
            <a:r>
              <a:rPr lang="en-US" sz="3700" dirty="0">
                <a:solidFill>
                  <a:srgbClr val="1E2192"/>
                </a:solidFill>
              </a:rPr>
              <a:t> </a:t>
            </a:r>
            <a:r>
              <a:rPr lang="en-US" sz="3000" dirty="0"/>
              <a:t>– is the </a:t>
            </a:r>
            <a:r>
              <a:rPr lang="en-US" sz="3000" b="1" dirty="0"/>
              <a:t>balance between</a:t>
            </a:r>
            <a:r>
              <a:rPr lang="en-US" sz="3000" dirty="0"/>
              <a:t> </a:t>
            </a:r>
            <a:r>
              <a:rPr lang="en-US" sz="3000" b="1" dirty="0"/>
              <a:t>courage</a:t>
            </a:r>
            <a:r>
              <a:rPr lang="en-US" sz="3000" dirty="0"/>
              <a:t> and </a:t>
            </a:r>
            <a:r>
              <a:rPr lang="en-US" sz="3000" b="1" dirty="0"/>
              <a:t>consideration.</a:t>
            </a:r>
          </a:p>
          <a:p>
            <a:endParaRPr lang="en-PH" sz="1200" dirty="0"/>
          </a:p>
          <a:p>
            <a:r>
              <a:rPr lang="en-US" sz="3000" b="1" dirty="0"/>
              <a:t>     “Emotional Maturity” </a:t>
            </a:r>
            <a:r>
              <a:rPr lang="en-US" sz="3000" dirty="0"/>
              <a:t>– </a:t>
            </a:r>
            <a:r>
              <a:rPr lang="en-US" sz="3000" b="1" dirty="0">
                <a:solidFill>
                  <a:srgbClr val="C00000"/>
                </a:solidFill>
              </a:rPr>
              <a:t>the ability to express one’s own feelings and convictions balanced with consideration for the thoughts and feelings of others.</a:t>
            </a:r>
          </a:p>
          <a:p>
            <a:endParaRPr lang="en-US" sz="2800" dirty="0"/>
          </a:p>
          <a:p>
            <a:r>
              <a:rPr lang="en-US" sz="3000" dirty="0"/>
              <a:t>     To go for WIN/WIN, you not only have to be nice, you have to be courageous; not only empathic but confident; not only considerate       and sensitive, but brave to achieve that balance between courage                 and consideration. It is the essence of real MATURITY.</a:t>
            </a:r>
            <a:endParaRPr lang="en-PH" sz="3000" dirty="0"/>
          </a:p>
          <a:p>
            <a:endParaRPr lang="en-PH" sz="3000" dirty="0"/>
          </a:p>
        </p:txBody>
      </p:sp>
    </p:spTree>
    <p:extLst>
      <p:ext uri="{BB962C8B-B14F-4D97-AF65-F5344CB8AC3E}">
        <p14:creationId xmlns:p14="http://schemas.microsoft.com/office/powerpoint/2010/main" val="302133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D486A3-A262-45C3-B843-568B809922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" name="Part 3 Maturity Continuum Stephen R Covey Seven Habits of Highly Effective Peopl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469AE41-6A7B-4E5B-A4B2-8286067D92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461" y="0"/>
            <a:ext cx="9753600" cy="6858000"/>
          </a:xfrm>
        </p:spPr>
      </p:pic>
    </p:spTree>
    <p:extLst>
      <p:ext uri="{BB962C8B-B14F-4D97-AF65-F5344CB8AC3E}">
        <p14:creationId xmlns:p14="http://schemas.microsoft.com/office/powerpoint/2010/main" val="5492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5594B7-BFF3-44AB-929E-6D421C9131D4}"/>
              </a:ext>
            </a:extLst>
          </p:cNvPr>
          <p:cNvSpPr txBox="1"/>
          <p:nvPr/>
        </p:nvSpPr>
        <p:spPr>
          <a:xfrm>
            <a:off x="5021857" y="905767"/>
            <a:ext cx="717014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sz="2600" b="1" dirty="0">
                <a:solidFill>
                  <a:srgbClr val="1E2192"/>
                </a:solidFill>
              </a:rPr>
              <a:t>If I’m high on courage and low on consideration, </a:t>
            </a:r>
            <a:r>
              <a:rPr lang="en-PH" sz="2600" dirty="0"/>
              <a:t>how will I think? </a:t>
            </a:r>
            <a:r>
              <a:rPr lang="en-PH" sz="2600" b="1" dirty="0"/>
              <a:t>Win/Lose</a:t>
            </a:r>
            <a:r>
              <a:rPr lang="en-PH" sz="2600" dirty="0"/>
              <a:t>. I’ll be strong and ego bound. I’ll have the courage of my convictions, but I won’t be very considerate of yours.</a:t>
            </a:r>
          </a:p>
          <a:p>
            <a:pPr lvl="0"/>
            <a:endParaRPr lang="en-PH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sz="2600" b="1" dirty="0">
                <a:solidFill>
                  <a:srgbClr val="1E2192"/>
                </a:solidFill>
              </a:rPr>
              <a:t>If I’m high on consideration and low on courage, </a:t>
            </a:r>
            <a:r>
              <a:rPr lang="en-PH" sz="2600" dirty="0"/>
              <a:t>I’ll think </a:t>
            </a:r>
            <a:r>
              <a:rPr lang="en-PH" sz="2600" b="1" dirty="0"/>
              <a:t>Lose/Win. </a:t>
            </a:r>
            <a:r>
              <a:rPr lang="en-PH" sz="2600" dirty="0"/>
              <a:t>I’ll be so considerate of your convictions and desires that I won’t have the courage to express and actualize my own.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PH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sz="2600" b="1" dirty="0">
                <a:solidFill>
                  <a:srgbClr val="1E2192"/>
                </a:solidFill>
              </a:rPr>
              <a:t>High courage and consideration </a:t>
            </a:r>
            <a:r>
              <a:rPr lang="en-PH" sz="2600" b="1" dirty="0"/>
              <a:t>are both essential to Win/Win</a:t>
            </a:r>
            <a:r>
              <a:rPr lang="en-PH" sz="2600" dirty="0"/>
              <a:t>. </a:t>
            </a:r>
            <a:r>
              <a:rPr lang="en-PH" sz="2600" b="1" dirty="0">
                <a:solidFill>
                  <a:srgbClr val="C00000"/>
                </a:solidFill>
              </a:rPr>
              <a:t>It is the balance that is           the mark of real maturity. </a:t>
            </a:r>
            <a:r>
              <a:rPr lang="en-PH" sz="2600" b="1" dirty="0"/>
              <a:t>If I have it, I can listen, I can empathically understand, but I can also courageously confront.</a:t>
            </a:r>
          </a:p>
          <a:p>
            <a:endParaRPr lang="en-PH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7EA7-09E7-426F-A4C0-41429172BFD0}"/>
              </a:ext>
            </a:extLst>
          </p:cNvPr>
          <p:cNvGrpSpPr/>
          <p:nvPr/>
        </p:nvGrpSpPr>
        <p:grpSpPr>
          <a:xfrm>
            <a:off x="238538" y="1457739"/>
            <a:ext cx="4558749" cy="4625009"/>
            <a:chOff x="238538" y="1457739"/>
            <a:chExt cx="4558749" cy="46250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6DC7C-5BA7-4AAB-9354-8B1CBEB34A4C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00" t="18331" r="33155" b="22519"/>
            <a:stretch/>
          </p:blipFill>
          <p:spPr bwMode="auto">
            <a:xfrm>
              <a:off x="238538" y="1457739"/>
              <a:ext cx="4558749" cy="4625009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DE8715-361C-4B5C-AB07-84CC349E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7375" y="2319044"/>
              <a:ext cx="1427882" cy="4984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B7E14F-4BD7-422F-A282-BB42F75D4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5040" y="2364435"/>
              <a:ext cx="1381294" cy="3496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22FFF8-93BD-44B8-A059-916B84A7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5040" y="4127154"/>
              <a:ext cx="1203942" cy="3104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170468-ECEB-4BBB-8993-12ED59CC4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1510" y="4110004"/>
              <a:ext cx="1146872" cy="3358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7C989D-00D7-4910-ADE3-64987C010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6997" y="5400261"/>
              <a:ext cx="533576" cy="215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E2B76-A6E2-4721-9B0D-9F201271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904" y="5406202"/>
              <a:ext cx="533576" cy="2032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B26845-4452-4877-8F10-4E249144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9701" y="4803432"/>
              <a:ext cx="250284" cy="596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C5C04B-F70D-4461-BFAC-D22DCB63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9701" y="1551905"/>
              <a:ext cx="250284" cy="5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814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F6D53D-1FC4-4E12-AA94-6B26D5B41862}"/>
              </a:ext>
            </a:extLst>
          </p:cNvPr>
          <p:cNvSpPr/>
          <p:nvPr/>
        </p:nvSpPr>
        <p:spPr>
          <a:xfrm>
            <a:off x="-117764" y="1656928"/>
            <a:ext cx="11762510" cy="443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>
              <a:lnSpc>
                <a:spcPct val="107000"/>
              </a:lnSpc>
              <a:spcAft>
                <a:spcPts val="0"/>
              </a:spcAft>
            </a:pPr>
            <a:r>
              <a:rPr lang="en-US" sz="3800" b="1" kern="100" dirty="0">
                <a:solidFill>
                  <a:srgbClr val="1E21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ABUNDANCE MENTALITY – </a:t>
            </a:r>
          </a:p>
          <a:p>
            <a:pPr marL="630555">
              <a:lnSpc>
                <a:spcPct val="107000"/>
              </a:lnSpc>
              <a:spcAft>
                <a:spcPts val="0"/>
              </a:spcAft>
            </a:pPr>
            <a:r>
              <a:rPr lang="en-US" sz="3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paradigm that there is </a:t>
            </a:r>
          </a:p>
          <a:p>
            <a:pPr marL="630555">
              <a:lnSpc>
                <a:spcPct val="107000"/>
              </a:lnSpc>
              <a:spcAft>
                <a:spcPts val="0"/>
              </a:spcAft>
            </a:pPr>
            <a:r>
              <a:rPr lang="en-US" sz="3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plenty out there for everybody.</a:t>
            </a:r>
            <a:endParaRPr lang="en-PH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555">
              <a:lnSpc>
                <a:spcPct val="107000"/>
              </a:lnSpc>
              <a:spcAft>
                <a:spcPts val="800"/>
              </a:spcAft>
            </a:pPr>
            <a:endParaRPr lang="en-US" sz="5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0555">
              <a:lnSpc>
                <a:spcPct val="107000"/>
              </a:lnSpc>
              <a:spcAft>
                <a:spcPts val="800"/>
              </a:spcAft>
            </a:pPr>
            <a:r>
              <a:rPr lang="en-US" sz="35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Scarcity Mentality </a:t>
            </a:r>
            <a:r>
              <a:rPr lang="en-US" sz="35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–People with this kind of mentality have a very difficult time sharing recognition and credit, power or profit even with those who help in the production. They are always comparing, always competing. </a:t>
            </a:r>
            <a:endParaRPr lang="en-PH" sz="3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What Is an Abundance Mindset? Life of Limitless Possibilities">
            <a:extLst>
              <a:ext uri="{FF2B5EF4-FFF2-40B4-BE49-F238E27FC236}">
                <a16:creationId xmlns:a16="http://schemas.microsoft.com/office/drawing/2014/main" id="{A2F7D744-AA32-4024-868C-B5BA789D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19" y="131030"/>
            <a:ext cx="5771448" cy="3297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54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F6D53D-1FC4-4E12-AA94-6B26D5B41862}"/>
              </a:ext>
            </a:extLst>
          </p:cNvPr>
          <p:cNvSpPr/>
          <p:nvPr/>
        </p:nvSpPr>
        <p:spPr>
          <a:xfrm>
            <a:off x="1239981" y="1261831"/>
            <a:ext cx="10273146" cy="5752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1E2192"/>
                </a:solidFill>
              </a:rPr>
              <a:t>3. SYSTEM</a:t>
            </a:r>
            <a:endParaRPr lang="en-PH" sz="4200" dirty="0">
              <a:solidFill>
                <a:srgbClr val="1E2192"/>
              </a:solidFill>
            </a:endParaRPr>
          </a:p>
          <a:p>
            <a:pPr lvl="0"/>
            <a:r>
              <a:rPr lang="en-US" sz="3500" b="1" dirty="0"/>
              <a:t>For WIN/WIN to work, the systems have to support it.                             </a:t>
            </a:r>
            <a:r>
              <a:rPr lang="en-US" sz="3500" dirty="0"/>
              <a:t>For example in a company there should be training system, planning system, communication system, budgeting system, and the compensation system. </a:t>
            </a:r>
          </a:p>
          <a:p>
            <a:pPr lvl="0"/>
            <a:endParaRPr lang="en-US" sz="1200" dirty="0"/>
          </a:p>
          <a:p>
            <a:pPr lvl="0"/>
            <a:r>
              <a:rPr lang="en-PH" sz="3500" b="1" dirty="0"/>
              <a:t>If there is no WIN/WIN system</a:t>
            </a:r>
            <a:r>
              <a:rPr lang="en-PH" sz="3500" dirty="0"/>
              <a:t>, you’ll be in the situation of the manager mentioned earlier who talked cooperation but practiced competition by creating a “Race to Bermuda” contest.</a:t>
            </a:r>
          </a:p>
          <a:p>
            <a:pPr marL="630555">
              <a:lnSpc>
                <a:spcPct val="107000"/>
              </a:lnSpc>
              <a:spcAft>
                <a:spcPts val="0"/>
              </a:spcAft>
            </a:pPr>
            <a:endParaRPr lang="en-PH" sz="3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98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F6D53D-1FC4-4E12-AA94-6B26D5B41862}"/>
              </a:ext>
            </a:extLst>
          </p:cNvPr>
          <p:cNvSpPr/>
          <p:nvPr/>
        </p:nvSpPr>
        <p:spPr>
          <a:xfrm>
            <a:off x="1198419" y="1168109"/>
            <a:ext cx="10273146" cy="604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/>
              <a:t>   ACTIVITY: </a:t>
            </a:r>
            <a:r>
              <a:rPr lang="en-PH" sz="3300" b="1" dirty="0"/>
              <a:t>  </a:t>
            </a:r>
            <a:r>
              <a:rPr lang="en-US" sz="3300" dirty="0"/>
              <a:t>Group into 3.</a:t>
            </a:r>
            <a:endParaRPr lang="en-PH" sz="3300" dirty="0"/>
          </a:p>
          <a:p>
            <a:r>
              <a:rPr lang="en-US" sz="3300" dirty="0"/>
              <a:t>   15 minutes sharing – </a:t>
            </a:r>
            <a:endParaRPr lang="en-PH" sz="3300" dirty="0"/>
          </a:p>
          <a:p>
            <a:r>
              <a:rPr lang="en-US" sz="3300" dirty="0"/>
              <a:t> </a:t>
            </a:r>
            <a:endParaRPr lang="en-PH" sz="3300" dirty="0"/>
          </a:p>
          <a:p>
            <a:r>
              <a:rPr lang="en-US" sz="3300" u="sng" dirty="0"/>
              <a:t>Points for sharing:</a:t>
            </a:r>
          </a:p>
          <a:p>
            <a:endParaRPr lang="en-PH" sz="1100" u="sng" dirty="0"/>
          </a:p>
          <a:p>
            <a:r>
              <a:rPr lang="en-US" sz="3300" dirty="0"/>
              <a:t>1. Recall past situations in your life where you engaged in a win/lose, lose/win, lose/lose, or win situation. </a:t>
            </a:r>
            <a:endParaRPr lang="en-PH" sz="3300" dirty="0"/>
          </a:p>
          <a:p>
            <a:r>
              <a:rPr lang="en-US" sz="3300" dirty="0"/>
              <a:t>Think if Win/Win solutions could have been possible.</a:t>
            </a:r>
          </a:p>
          <a:p>
            <a:endParaRPr lang="en-PH" sz="1200" dirty="0"/>
          </a:p>
          <a:p>
            <a:r>
              <a:rPr lang="en-US" sz="3300" dirty="0"/>
              <a:t>2. Share your realizations about Thinking Win/Win and how you can </a:t>
            </a:r>
            <a:r>
              <a:rPr lang="en-US" sz="3300"/>
              <a:t>apply it in </a:t>
            </a:r>
            <a:r>
              <a:rPr lang="en-US" sz="3300" dirty="0"/>
              <a:t>your current family and work situations.</a:t>
            </a:r>
            <a:endParaRPr lang="en-PH" sz="3300" dirty="0"/>
          </a:p>
          <a:p>
            <a:pPr marL="630555">
              <a:lnSpc>
                <a:spcPct val="107000"/>
              </a:lnSpc>
              <a:spcAft>
                <a:spcPts val="0"/>
              </a:spcAft>
            </a:pPr>
            <a:endParaRPr lang="en-PH" sz="3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3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3B398-73D1-440A-A4DB-AE5BAD5B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A0D71-B881-412F-B01E-87256DD07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733"/>
          </a:xfrm>
        </p:spPr>
      </p:pic>
    </p:spTree>
    <p:extLst>
      <p:ext uri="{BB962C8B-B14F-4D97-AF65-F5344CB8AC3E}">
        <p14:creationId xmlns:p14="http://schemas.microsoft.com/office/powerpoint/2010/main" val="193045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548DFD-F831-45EB-ADFA-4579869F5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A0564C-5955-498D-8499-139EF438F290}"/>
              </a:ext>
            </a:extLst>
          </p:cNvPr>
          <p:cNvSpPr/>
          <p:nvPr/>
        </p:nvSpPr>
        <p:spPr>
          <a:xfrm>
            <a:off x="844446" y="1872516"/>
            <a:ext cx="10712971" cy="396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Principles of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Interpersonal Leadership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PH" sz="42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“We have committed the Golden Rule to memory;  let us now commit it to life.”</a:t>
            </a:r>
            <a:endParaRPr lang="en-PH" sz="42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indent="457200">
              <a:lnSpc>
                <a:spcPct val="107000"/>
              </a:lnSpc>
              <a:spcAft>
                <a:spcPts val="800"/>
              </a:spcAft>
            </a:pPr>
            <a:r>
              <a:rPr lang="en-US" sz="35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		</a:t>
            </a:r>
            <a:r>
              <a:rPr lang="en-US" sz="2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Edwin Markham</a:t>
            </a:r>
            <a:endParaRPr lang="en-PH" sz="2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e Golden Rule | Feeding Missouri">
            <a:extLst>
              <a:ext uri="{FF2B5EF4-FFF2-40B4-BE49-F238E27FC236}">
                <a16:creationId xmlns:a16="http://schemas.microsoft.com/office/drawing/2014/main" id="{1080BCBD-D9A9-4205-B152-28DADFBF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08" y="757387"/>
            <a:ext cx="3443731" cy="2582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16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695740" y="1492300"/>
            <a:ext cx="11111947" cy="536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	Stephen Covey </a:t>
            </a:r>
            <a:r>
              <a:rPr lang="en-US" sz="3000" dirty="0"/>
              <a:t>was hired by a company whose President was very concerned </a:t>
            </a:r>
            <a:r>
              <a:rPr lang="en-US" sz="3000" b="1" dirty="0"/>
              <a:t>about the lack of cooperation among his people.                  </a:t>
            </a:r>
            <a:r>
              <a:rPr lang="en-US" sz="3000" dirty="0"/>
              <a:t>The President asked help from Stephen to develop a human relations program that will solve the problem. </a:t>
            </a:r>
            <a:endParaRPr lang="en-PH" sz="3000" dirty="0"/>
          </a:p>
          <a:p>
            <a:endParaRPr lang="en-US" sz="1200" dirty="0"/>
          </a:p>
          <a:p>
            <a:r>
              <a:rPr lang="en-US" sz="3000" dirty="0"/>
              <a:t>He asked the President, </a:t>
            </a:r>
            <a:r>
              <a:rPr lang="en-US" sz="3000" b="1" dirty="0"/>
              <a:t>“Is your problem the people or the paradigm?” </a:t>
            </a:r>
          </a:p>
          <a:p>
            <a:r>
              <a:rPr lang="en-US" sz="3000" dirty="0"/>
              <a:t>He replied, “Look for yourself. He found out that there was a real selfishness, unwillingness to cooperate, resistance to authority, defensive communication and overdrawn Emotional Bank Accounts                  that led to a culture of low trust in the company.</a:t>
            </a:r>
            <a:endParaRPr lang="en-PH" sz="3000" dirty="0"/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PH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6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619540" y="1325254"/>
            <a:ext cx="11349547" cy="5816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900" dirty="0"/>
              <a:t>         Every time the President meet his people in his office</a:t>
            </a:r>
            <a:r>
              <a:rPr lang="en-US" sz="2900" b="1" dirty="0"/>
              <a:t>, he will always talk about cooperation, working together and making more money. </a:t>
            </a:r>
          </a:p>
          <a:p>
            <a:pPr>
              <a:lnSpc>
                <a:spcPct val="107000"/>
              </a:lnSpc>
            </a:pPr>
            <a:r>
              <a:rPr lang="en-US" sz="2900" dirty="0"/>
              <a:t>He motivates them by showing a chart that were number of horses lined up on a track. Superimposed on the face of each horse  was the face of one of his managers. At the end of the track </a:t>
            </a:r>
          </a:p>
          <a:p>
            <a:pPr>
              <a:lnSpc>
                <a:spcPct val="107000"/>
              </a:lnSpc>
            </a:pPr>
            <a:r>
              <a:rPr lang="en-US" sz="2900" dirty="0"/>
              <a:t>was a beautiful travel poster of </a:t>
            </a:r>
            <a:r>
              <a:rPr lang="en-US" sz="2900" b="1" dirty="0"/>
              <a:t>Bermuda,                                                                                </a:t>
            </a:r>
            <a:r>
              <a:rPr lang="en-US" sz="2900" dirty="0"/>
              <a:t>a beautiful picture of blue skies and feathery                                                                        clouds and a romantic couple walking hand                                                                       in hand down on a white sandy beach.                                                                                  Then he asks his people, </a:t>
            </a:r>
            <a:r>
              <a:rPr lang="en-US" sz="2900" b="1" dirty="0"/>
              <a:t>“which of you is                                                                                         going to win the trip to Bermuda?”</a:t>
            </a:r>
            <a:endParaRPr lang="en-PH" sz="2900" b="1" dirty="0"/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PH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 Short Travel Guide to Bermuda, Which Is Weird, Beautiful, and Filled with  Delicious Rum Drinks | GQ">
            <a:extLst>
              <a:ext uri="{FF2B5EF4-FFF2-40B4-BE49-F238E27FC236}">
                <a16:creationId xmlns:a16="http://schemas.microsoft.com/office/drawing/2014/main" id="{5C5ACC88-6069-45E7-9658-E31BA553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65" y="3415352"/>
            <a:ext cx="4492487" cy="33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5E846-2E29-4043-8883-0F464EE21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79"/>
          <a:stretch/>
        </p:blipFill>
        <p:spPr>
          <a:xfrm>
            <a:off x="9961759" y="6321287"/>
            <a:ext cx="1766416" cy="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623453" y="1502222"/>
            <a:ext cx="11180620" cy="451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000" dirty="0"/>
              <a:t>	In other words, </a:t>
            </a:r>
            <a:r>
              <a:rPr lang="en-US" sz="3000" b="1" dirty="0">
                <a:solidFill>
                  <a:srgbClr val="1E2192"/>
                </a:solidFill>
              </a:rPr>
              <a:t>he was setting them up in a COMPETITION with each other.</a:t>
            </a:r>
            <a:r>
              <a:rPr lang="en-US" sz="3000" b="1" dirty="0">
                <a:solidFill>
                  <a:srgbClr val="1B1D83"/>
                </a:solidFill>
              </a:rPr>
              <a:t>  </a:t>
            </a:r>
            <a:r>
              <a:rPr lang="en-US" sz="3000" b="1" dirty="0"/>
              <a:t>“One manager’s success meant failure for the other managers. </a:t>
            </a:r>
            <a:r>
              <a:rPr lang="en-US" sz="3000" dirty="0"/>
              <a:t>“You can’t change the </a:t>
            </a:r>
            <a:r>
              <a:rPr lang="en-US" sz="3000" u="sng" dirty="0"/>
              <a:t>fruit</a:t>
            </a:r>
            <a:r>
              <a:rPr lang="en-US" sz="3000" dirty="0"/>
              <a:t> without changing the </a:t>
            </a:r>
            <a:r>
              <a:rPr lang="en-US" sz="3000" u="sng" dirty="0"/>
              <a:t>root</a:t>
            </a:r>
            <a:r>
              <a:rPr lang="en-US" sz="3000" dirty="0"/>
              <a:t>.” </a:t>
            </a:r>
          </a:p>
          <a:p>
            <a:pPr>
              <a:lnSpc>
                <a:spcPct val="107000"/>
              </a:lnSpc>
            </a:pPr>
            <a:endParaRPr lang="en-US" sz="3000" dirty="0"/>
          </a:p>
          <a:p>
            <a:pPr>
              <a:lnSpc>
                <a:spcPct val="107000"/>
              </a:lnSpc>
            </a:pPr>
            <a:r>
              <a:rPr lang="en-US" sz="3000" dirty="0"/>
              <a:t>So we focused instead in producing personal </a:t>
            </a:r>
          </a:p>
          <a:p>
            <a:pPr>
              <a:lnSpc>
                <a:spcPct val="107000"/>
              </a:lnSpc>
            </a:pPr>
            <a:r>
              <a:rPr lang="en-US" sz="3000" dirty="0"/>
              <a:t>and organizational excellence in an entirely </a:t>
            </a:r>
          </a:p>
          <a:p>
            <a:pPr>
              <a:lnSpc>
                <a:spcPct val="107000"/>
              </a:lnSpc>
            </a:pPr>
            <a:r>
              <a:rPr lang="en-US" sz="3000" dirty="0"/>
              <a:t>different way </a:t>
            </a:r>
            <a:r>
              <a:rPr lang="en-US" sz="3000" b="1" dirty="0">
                <a:solidFill>
                  <a:srgbClr val="C00000"/>
                </a:solidFill>
              </a:rPr>
              <a:t>by developing information and </a:t>
            </a:r>
          </a:p>
          <a:p>
            <a:pPr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</a:rPr>
              <a:t>reward systems which reinforced the value </a:t>
            </a:r>
          </a:p>
          <a:p>
            <a:pPr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</a:rPr>
              <a:t>of </a:t>
            </a:r>
            <a:r>
              <a:rPr lang="en-US" sz="3000" b="1" u="sng" dirty="0">
                <a:solidFill>
                  <a:srgbClr val="C00000"/>
                </a:solidFill>
              </a:rPr>
              <a:t>COOPERATION.</a:t>
            </a:r>
            <a:endParaRPr lang="en-PH" sz="30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ooperation Among Cooperatives': A look at Desjardins (Pt. I) - Central  Finance Facility (CFF)">
            <a:extLst>
              <a:ext uri="{FF2B5EF4-FFF2-40B4-BE49-F238E27FC236}">
                <a16:creationId xmlns:a16="http://schemas.microsoft.com/office/drawing/2014/main" id="{438B8541-7345-4BBA-A04C-D19759C3E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3315"/>
          <a:stretch/>
        </p:blipFill>
        <p:spPr bwMode="auto">
          <a:xfrm>
            <a:off x="7897090" y="3423274"/>
            <a:ext cx="4294909" cy="343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0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5923723" y="580523"/>
            <a:ext cx="6268277" cy="447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US" sz="3200" u="sng" dirty="0"/>
          </a:p>
          <a:p>
            <a:pPr>
              <a:lnSpc>
                <a:spcPct val="107000"/>
              </a:lnSpc>
            </a:pPr>
            <a:r>
              <a:rPr lang="en-US" sz="3200" dirty="0"/>
              <a:t>Whether you are the president of a </a:t>
            </a:r>
          </a:p>
          <a:p>
            <a:pPr>
              <a:lnSpc>
                <a:spcPct val="107000"/>
              </a:lnSpc>
            </a:pPr>
            <a:r>
              <a:rPr lang="en-US" sz="3200" dirty="0"/>
              <a:t>company or the janitor, the moment you step </a:t>
            </a:r>
            <a:r>
              <a:rPr lang="en-US" sz="3200" b="1" u="sng" dirty="0"/>
              <a:t>from independence </a:t>
            </a:r>
          </a:p>
          <a:p>
            <a:pPr>
              <a:lnSpc>
                <a:spcPct val="107000"/>
              </a:lnSpc>
            </a:pPr>
            <a:r>
              <a:rPr lang="en-US" sz="3200" b="1" u="sng" dirty="0"/>
              <a:t>into interdependence</a:t>
            </a:r>
            <a:r>
              <a:rPr lang="en-US" sz="3200" dirty="0"/>
              <a:t>, you step into a </a:t>
            </a:r>
            <a:r>
              <a:rPr lang="en-US" sz="3200" b="1" u="sng" dirty="0"/>
              <a:t>leadership role.</a:t>
            </a:r>
            <a:r>
              <a:rPr lang="en-US" sz="3200" b="1" dirty="0"/>
              <a:t>   </a:t>
            </a:r>
            <a:r>
              <a:rPr lang="en-US" sz="3600" b="1" dirty="0">
                <a:solidFill>
                  <a:srgbClr val="1E2192"/>
                </a:solidFill>
              </a:rPr>
              <a:t>Leadership means you are in a position of influencing other people. </a:t>
            </a:r>
            <a:endParaRPr lang="en-PH" sz="3600" dirty="0"/>
          </a:p>
        </p:txBody>
      </p:sp>
      <p:pic>
        <p:nvPicPr>
          <p:cNvPr id="3074" name="Picture 2" descr="6 Ideas to Show Custodians Appreciation | Saber Healthcare">
            <a:extLst>
              <a:ext uri="{FF2B5EF4-FFF2-40B4-BE49-F238E27FC236}">
                <a16:creationId xmlns:a16="http://schemas.microsoft.com/office/drawing/2014/main" id="{0119697B-EA3A-41CE-9FE8-966207843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4848" r="32175" b="6975"/>
          <a:stretch/>
        </p:blipFill>
        <p:spPr bwMode="auto">
          <a:xfrm>
            <a:off x="1805429" y="1107570"/>
            <a:ext cx="3760484" cy="4056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017D3A-F244-4154-B9D9-357919B97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0"/>
          <a:stretch/>
        </p:blipFill>
        <p:spPr>
          <a:xfrm>
            <a:off x="157458" y="1324618"/>
            <a:ext cx="1846753" cy="266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C97C56-F372-4F8A-A7E4-A4A7D1F648E6}"/>
              </a:ext>
            </a:extLst>
          </p:cNvPr>
          <p:cNvSpPr/>
          <p:nvPr/>
        </p:nvSpPr>
        <p:spPr>
          <a:xfrm>
            <a:off x="157458" y="4532586"/>
            <a:ext cx="11794435" cy="2136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US" sz="4200" b="1" dirty="0">
              <a:solidFill>
                <a:srgbClr val="1E2192"/>
              </a:solidFill>
            </a:endParaRPr>
          </a:p>
          <a:p>
            <a:pPr algn="ctr">
              <a:lnSpc>
                <a:spcPct val="107000"/>
              </a:lnSpc>
            </a:pPr>
            <a:r>
              <a:rPr lang="en-US" sz="4200" b="1" dirty="0">
                <a:solidFill>
                  <a:srgbClr val="C00000"/>
                </a:solidFill>
              </a:rPr>
              <a:t>The habit of effective interpersonal leadership is </a:t>
            </a:r>
          </a:p>
          <a:p>
            <a:pPr algn="ctr">
              <a:lnSpc>
                <a:spcPct val="107000"/>
              </a:lnSpc>
            </a:pPr>
            <a:r>
              <a:rPr lang="en-US" sz="4200" b="1" dirty="0">
                <a:solidFill>
                  <a:srgbClr val="C00000"/>
                </a:solidFill>
              </a:rPr>
              <a:t>THINK WIN/WIN.</a:t>
            </a:r>
            <a:endParaRPr lang="en-PH" sz="4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438C-4258-4912-A52A-ED136792F10A}"/>
              </a:ext>
            </a:extLst>
          </p:cNvPr>
          <p:cNvSpPr/>
          <p:nvPr/>
        </p:nvSpPr>
        <p:spPr>
          <a:xfrm>
            <a:off x="1504121" y="1521661"/>
            <a:ext cx="97469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500" b="1" dirty="0">
                <a:solidFill>
                  <a:srgbClr val="2225A6"/>
                </a:solidFill>
              </a:rPr>
              <a:t>6</a:t>
            </a:r>
            <a:r>
              <a:rPr lang="en-US" sz="4200" b="1" dirty="0">
                <a:solidFill>
                  <a:srgbClr val="2225A6"/>
                </a:solidFill>
              </a:rPr>
              <a:t> PARADIGMS </a:t>
            </a:r>
            <a:r>
              <a:rPr lang="en-US" sz="3600" b="1" dirty="0">
                <a:solidFill>
                  <a:srgbClr val="2225A6"/>
                </a:solidFill>
              </a:rPr>
              <a:t>OF HUMAN INTERACTIONS</a:t>
            </a:r>
            <a:endParaRPr lang="en-PH" sz="3600" b="1" dirty="0">
              <a:solidFill>
                <a:srgbClr val="2225A6"/>
              </a:solidFill>
            </a:endParaRPr>
          </a:p>
          <a:p>
            <a:r>
              <a:rPr lang="en-US" sz="3400" b="1" dirty="0"/>
              <a:t> </a:t>
            </a:r>
            <a:endParaRPr lang="en-PH" sz="3400" b="1" dirty="0"/>
          </a:p>
          <a:p>
            <a:r>
              <a:rPr lang="en-US" sz="3600" b="1" dirty="0"/>
              <a:t>1. Win/Win</a:t>
            </a:r>
            <a:endParaRPr lang="en-PH" sz="3600" b="1" dirty="0"/>
          </a:p>
          <a:p>
            <a:r>
              <a:rPr lang="en-US" sz="3600" b="1" dirty="0"/>
              <a:t>2. Win/Lose</a:t>
            </a:r>
            <a:endParaRPr lang="en-PH" sz="3600" b="1" dirty="0"/>
          </a:p>
          <a:p>
            <a:r>
              <a:rPr lang="en-US" sz="3600" b="1" dirty="0"/>
              <a:t>3. Lose/Win</a:t>
            </a:r>
            <a:endParaRPr lang="en-PH" sz="3600" b="1" dirty="0"/>
          </a:p>
          <a:p>
            <a:r>
              <a:rPr lang="en-US" sz="3600" b="1" dirty="0"/>
              <a:t>4. Lose/Lose</a:t>
            </a:r>
            <a:endParaRPr lang="en-PH" sz="3600" b="1" dirty="0"/>
          </a:p>
          <a:p>
            <a:r>
              <a:rPr lang="en-US" sz="3600" b="1" dirty="0"/>
              <a:t>5. Win</a:t>
            </a:r>
            <a:endParaRPr lang="en-PH" sz="3600" b="1" dirty="0"/>
          </a:p>
          <a:p>
            <a:r>
              <a:rPr lang="en-US" sz="3600" b="1" dirty="0"/>
              <a:t>6. Win/ Win or No Deal</a:t>
            </a:r>
            <a:endParaRPr lang="en-PH" sz="3600" b="1" dirty="0"/>
          </a:p>
        </p:txBody>
      </p:sp>
    </p:spTree>
    <p:extLst>
      <p:ext uri="{BB962C8B-B14F-4D97-AF65-F5344CB8AC3E}">
        <p14:creationId xmlns:p14="http://schemas.microsoft.com/office/powerpoint/2010/main" val="72720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1005</Words>
  <Application>Microsoft Office PowerPoint</Application>
  <PresentationFormat>Widescreen</PresentationFormat>
  <Paragraphs>143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35</cp:revision>
  <dcterms:created xsi:type="dcterms:W3CDTF">2025-05-12T07:59:59Z</dcterms:created>
  <dcterms:modified xsi:type="dcterms:W3CDTF">2025-09-03T10:48:58Z</dcterms:modified>
</cp:coreProperties>
</file>